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1" r:id="rId3"/>
    <p:sldId id="282" r:id="rId4"/>
    <p:sldId id="283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99FF"/>
    <a:srgbClr val="FFFF99"/>
    <a:srgbClr val="990033"/>
    <a:srgbClr val="800080"/>
    <a:srgbClr val="FF3399"/>
    <a:srgbClr val="000066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CC502-C139-4759-8BC7-11E1BB535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ADEB-E4E9-42F4-8BEA-9D75DBC5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F455-3FC1-4399-8E96-4E09E6AE0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A3BF-1D0F-427D-9446-6BCA2BC3F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0E38-D688-40D2-B5F4-BAE9D2A64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3B67F-3E22-44A7-B2A5-5EB517BFF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A611B-6824-4AD1-9DA0-9CB7479A3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EC80-447E-48D8-A4B1-95A12FB6F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4695-ECE1-42D3-86F7-3F0C49028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463B-171C-46E3-B95C-CD2828086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4356C-FFAD-4CD8-A23E-A514F8683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F40FE-B5E1-499E-8259-D84758B05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8.gif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slide" Target="slide5.xml"/><Relationship Id="rId10" Type="http://schemas.openxmlformats.org/officeDocument/2006/relationships/image" Target="../media/image14.gif"/><Relationship Id="rId4" Type="http://schemas.openxmlformats.org/officeDocument/2006/relationships/image" Target="../media/image9.gif"/><Relationship Id="rId9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" y="2286000"/>
            <a:ext cx="2514600" cy="265588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9900CC"/>
              </a:solidFill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2514600"/>
            <a:ext cx="5029200" cy="265588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9900CC"/>
              </a:solidFill>
              <a:cs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914400" y="2209800"/>
            <a:ext cx="4572000" cy="1166813"/>
          </a:xfrm>
          <a:prstGeom prst="rect">
            <a:avLst/>
          </a:prstGeom>
          <a:solidFill>
            <a:srgbClr val="00CCFF"/>
          </a:solidFill>
          <a:ln w="1905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28680" name="Picture 8" descr="8 que"/>
          <p:cNvPicPr>
            <a:picLocks noChangeAspect="1" noChangeArrowheads="1"/>
          </p:cNvPicPr>
          <p:nvPr/>
        </p:nvPicPr>
        <p:blipFill>
          <a:blip r:embed="rId2"/>
          <a:srcRect r="23567"/>
          <a:stretch>
            <a:fillRect/>
          </a:stretch>
        </p:blipFill>
        <p:spPr bwMode="auto">
          <a:xfrm>
            <a:off x="1295400" y="2743200"/>
            <a:ext cx="2286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8 que"/>
          <p:cNvPicPr>
            <a:picLocks noChangeAspect="1" noChangeArrowheads="1"/>
          </p:cNvPicPr>
          <p:nvPr/>
        </p:nvPicPr>
        <p:blipFill>
          <a:blip r:embed="rId2"/>
          <a:srcRect r="49045"/>
          <a:stretch>
            <a:fillRect/>
          </a:stretch>
        </p:blipFill>
        <p:spPr bwMode="auto">
          <a:xfrm>
            <a:off x="1752600" y="3886200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0" descr="1 q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86200"/>
            <a:ext cx="3667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bo qu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46346">
            <a:off x="990600" y="3810000"/>
            <a:ext cx="3571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AutoShape 12"/>
          <p:cNvSpPr>
            <a:spLocks noChangeArrowheads="1"/>
          </p:cNvSpPr>
          <p:nvPr/>
        </p:nvSpPr>
        <p:spPr bwMode="auto">
          <a:xfrm rot="2706779">
            <a:off x="1315243" y="2875757"/>
            <a:ext cx="277813" cy="469900"/>
          </a:xfrm>
          <a:prstGeom prst="downArrow">
            <a:avLst>
              <a:gd name="adj1" fmla="val 50000"/>
              <a:gd name="adj2" fmla="val 42286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1473200" y="0"/>
            <a:ext cx="660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 u="sng">
                <a:solidFill>
                  <a:srgbClr val="0000FF"/>
                </a:solidFill>
                <a:cs typeface="Times New Roman" pitchFamily="18" charset="0"/>
              </a:rPr>
              <a:t>Toán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endParaRPr 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2819400" y="868363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cộng với một số 6 + 5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572000" y="234791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576763" y="299561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5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271963" y="36052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152900" y="26543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576763" y="368141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4300538" y="36877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276600" y="5181600"/>
            <a:ext cx="2957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  +  5   = 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3276600" y="5791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5  +  6   =         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5105400" y="5791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11                                                                                       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5181600" y="518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11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246813" y="23622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+ 5 =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7467600" y="2286000"/>
            <a:ext cx="992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11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6246813" y="29718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+ 6 =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7313613" y="2971800"/>
            <a:ext cx="1055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12 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6246813" y="36576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+ 7 =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7313613" y="3581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13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6246813" y="4297363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+ 8 =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7313613" y="4289425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14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6246813" y="4983163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+ 9 =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7313613" y="4953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15</a:t>
            </a:r>
          </a:p>
        </p:txBody>
      </p:sp>
      <p:pic>
        <p:nvPicPr>
          <p:cNvPr id="28721" name="Picture 49" descr="HOA (1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43434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2" name="AutoShape 50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38100" cap="sq">
            <a:solidFill>
              <a:srgbClr val="FFCC00"/>
            </a:solidFill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8723" name="AutoShape 51"/>
          <p:cNvSpPr>
            <a:spLocks noChangeArrowheads="1"/>
          </p:cNvSpPr>
          <p:nvPr/>
        </p:nvSpPr>
        <p:spPr bwMode="auto">
          <a:xfrm>
            <a:off x="7696200" y="3657600"/>
            <a:ext cx="533400" cy="533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38100" cap="sq">
            <a:solidFill>
              <a:srgbClr val="FFCC00"/>
            </a:solidFill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28724" name="AutoShape 52"/>
          <p:cNvSpPr>
            <a:spLocks noChangeArrowheads="1"/>
          </p:cNvSpPr>
          <p:nvPr/>
        </p:nvSpPr>
        <p:spPr bwMode="auto">
          <a:xfrm>
            <a:off x="7772400" y="2286000"/>
            <a:ext cx="533400" cy="5334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38100" cap="sq">
            <a:solidFill>
              <a:srgbClr val="FFCC00"/>
            </a:solidFill>
            <a:round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pic>
        <p:nvPicPr>
          <p:cNvPr id="28725" name="Picture 53" descr="HOA (10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29718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54" descr="blumen-pflanzen083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838200" y="1295400"/>
            <a:ext cx="6553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6"/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+  5  =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           </a:t>
            </a:r>
          </a:p>
        </p:txBody>
      </p:sp>
      <p:sp>
        <p:nvSpPr>
          <p:cNvPr id="2087" name="Text Box 56"/>
          <p:cNvSpPr txBox="1">
            <a:spLocks noChangeArrowheads="1"/>
          </p:cNvSpPr>
          <p:nvPr/>
        </p:nvSpPr>
        <p:spPr bwMode="auto">
          <a:xfrm>
            <a:off x="3048000" y="1409700"/>
            <a:ext cx="625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3334 -0.181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4" grpId="0" animBg="1"/>
      <p:bldP spid="28676" grpId="0" animBg="1"/>
      <p:bldP spid="28676" grpId="1" animBg="1"/>
      <p:bldP spid="28679" grpId="0" animBg="1"/>
      <p:bldP spid="28679" grpId="1" animBg="1"/>
      <p:bldP spid="28684" grpId="0" animBg="1"/>
      <p:bldP spid="28684" grpId="1" animBg="1"/>
      <p:bldP spid="28687" grpId="0"/>
      <p:bldP spid="28688" grpId="0"/>
      <p:bldP spid="28689" grpId="0"/>
      <p:bldP spid="28690" grpId="0" animBg="1"/>
      <p:bldP spid="28691" grpId="0"/>
      <p:bldP spid="28692" grpId="0"/>
      <p:bldP spid="28693" grpId="0"/>
      <p:bldP spid="28706" grpId="0"/>
      <p:bldP spid="28708" grpId="0"/>
      <p:bldP spid="28709" grpId="0"/>
      <p:bldP spid="28710" grpId="0"/>
      <p:bldP spid="28711" grpId="0"/>
      <p:bldP spid="28712" grpId="0"/>
      <p:bldP spid="28713" grpId="0"/>
      <p:bldP spid="28714" grpId="0"/>
      <p:bldP spid="28715" grpId="0"/>
      <p:bldP spid="28716" grpId="0"/>
      <p:bldP spid="28717" grpId="0"/>
      <p:bldP spid="28718" grpId="0"/>
      <p:bldP spid="28719" grpId="0"/>
      <p:bldP spid="28720" grpId="0"/>
      <p:bldP spid="28722" grpId="0" animBg="1"/>
      <p:bldP spid="28723" grpId="0" animBg="1"/>
      <p:bldP spid="28724" grpId="0" animBg="1"/>
      <p:bldP spid="28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335088" y="0"/>
            <a:ext cx="10590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 u="sng">
                <a:solidFill>
                  <a:srgbClr val="0000FF"/>
                </a:solidFill>
                <a:cs typeface="Times New Roman" pitchFamily="18" charset="0"/>
              </a:rPr>
              <a:t>Toán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endParaRPr 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819400" y="914400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cộng với một số 6 + 5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04800" y="2727325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+ 1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+ 6 =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619375" y="271145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+ 2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7 + 7 =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029200" y="2722563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+ 3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+ 8 =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162800" y="27432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+ 4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 + 9 =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543050" y="27289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1504950" y="345598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12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833813" y="26971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852863" y="341788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276975" y="270033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296025" y="34274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8372475" y="34274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15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8401050" y="26987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228600" y="1752600"/>
            <a:ext cx="2362200" cy="609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990033"/>
                </a:solidFill>
                <a:cs typeface="Times New Roman" pitchFamily="18" charset="0"/>
              </a:rPr>
              <a:t>Bài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5" grpId="0"/>
      <p:bldP spid="32776" grpId="0"/>
      <p:bldP spid="32777" grpId="0"/>
      <p:bldP spid="32778" grpId="0"/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  <p:bldP spid="327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385888" y="0"/>
            <a:ext cx="10590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 u="sng">
                <a:solidFill>
                  <a:srgbClr val="0000FF"/>
                </a:solidFill>
                <a:cs typeface="Times New Roman" pitchFamily="18" charset="0"/>
              </a:rPr>
              <a:t>Toán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endParaRPr 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819400" y="914400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cộng với một số 6 + 5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685800" y="1676400"/>
            <a:ext cx="1295400" cy="7620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Bài 2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071563" y="2667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066800" y="35353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62000" y="3078163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43200" y="2667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743200" y="35353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419600" y="2667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419600" y="35353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038600" y="3078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867400" y="2667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867400" y="3581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410200" y="31543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396163" y="2667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3914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10400" y="3078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286000" y="30781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8382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5146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1148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56388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7162800" y="4267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2000" y="4343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514600" y="43735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11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143375" y="4419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638800" y="4419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15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7086600" y="4419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 15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057400" y="175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  <a:cs typeface="Times New Roman" pitchFamily="18" charset="0"/>
              </a:rPr>
              <a:t>Tính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 animBg="1"/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/>
      <p:bldP spid="33807" grpId="0"/>
      <p:bldP spid="33808" grpId="0"/>
      <p:bldP spid="33809" grpId="0"/>
      <p:bldP spid="33810" grpId="0"/>
      <p:bldP spid="33811" grpId="0"/>
      <p:bldP spid="33812" grpId="0"/>
      <p:bldP spid="33813" grpId="0"/>
      <p:bldP spid="33814" grpId="0" animBg="1"/>
      <p:bldP spid="33815" grpId="0" animBg="1"/>
      <p:bldP spid="33816" grpId="0" animBg="1"/>
      <p:bldP spid="33817" grpId="0" animBg="1"/>
      <p:bldP spid="33818" grpId="0" animBg="1"/>
      <p:bldP spid="33819" grpId="0"/>
      <p:bldP spid="33820" grpId="0"/>
      <p:bldP spid="33821" grpId="0"/>
      <p:bldP spid="33822" grpId="0"/>
      <p:bldP spid="33823" grpId="0"/>
      <p:bldP spid="338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3048000"/>
            <a:ext cx="5334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385888" y="0"/>
            <a:ext cx="10590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 u="sng">
                <a:solidFill>
                  <a:srgbClr val="0000FF"/>
                </a:solidFill>
                <a:cs typeface="Times New Roman" pitchFamily="18" charset="0"/>
              </a:rPr>
              <a:t>Toán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endParaRPr 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819400" y="914400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cộng với một số 6 + 5</a:t>
            </a:r>
          </a:p>
        </p:txBody>
      </p:sp>
      <p:pic>
        <p:nvPicPr>
          <p:cNvPr id="34824" name="Picture 8" descr="Cau hoi"/>
          <p:cNvPicPr>
            <a:picLocks noChangeAspect="1" noChangeArrowheads="1" noCrop="1"/>
          </p:cNvPicPr>
          <p:nvPr/>
        </p:nvPicPr>
        <p:blipFill>
          <a:blip r:embed="rId2">
            <a:lum bright="-30000" contrast="66000"/>
          </a:blip>
          <a:srcRect/>
          <a:stretch>
            <a:fillRect/>
          </a:stretch>
        </p:blipFill>
        <p:spPr bwMode="auto">
          <a:xfrm>
            <a:off x="1447800" y="16764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295400" y="306228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7086600" y="3048000"/>
            <a:ext cx="5334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429000" y="3048000"/>
            <a:ext cx="5334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291263" y="3024188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33"/>
                </a:solidFill>
                <a:cs typeface="Times New Roman" pitchFamily="18" charset="0"/>
              </a:rPr>
              <a:t>6 +      = 11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828925" y="3033713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33"/>
                </a:solidFill>
                <a:cs typeface="Times New Roman" pitchFamily="18" charset="0"/>
              </a:rPr>
              <a:t>         + 6 = 12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7162800" y="30480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490913" y="30353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04800" y="1752600"/>
            <a:ext cx="1143000" cy="838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Bài 3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81000" y="3014663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33"/>
                </a:solidFill>
                <a:cs typeface="Times New Roman" pitchFamily="18" charset="0"/>
              </a:rPr>
              <a:t>7 +     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 animBg="1"/>
      <p:bldP spid="34821" grpId="0"/>
      <p:bldP spid="34826" grpId="0"/>
      <p:bldP spid="34830" grpId="0" animBg="1"/>
      <p:bldP spid="34831" grpId="0" animBg="1"/>
      <p:bldP spid="34832" grpId="0"/>
      <p:bldP spid="34833" grpId="0"/>
      <p:bldP spid="34828" grpId="0"/>
      <p:bldP spid="34829" grpId="0"/>
      <p:bldP spid="34837" grpId="0" animBg="1"/>
      <p:bldP spid="348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cs typeface="Times New Roman" pitchFamily="18" charset="0"/>
              </a:rPr>
              <a:t> Trò chơi :Tìm nhà cho các con vật</a:t>
            </a:r>
            <a:r>
              <a:rPr lang="en-US" sz="2800">
                <a:cs typeface="Times New Roman" pitchFamily="18" charset="0"/>
              </a:rPr>
              <a:t> </a:t>
            </a:r>
          </a:p>
        </p:txBody>
      </p:sp>
      <p:pic>
        <p:nvPicPr>
          <p:cNvPr id="6147" name="Picture 3" descr="Gach chan 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09638"/>
            <a:ext cx="579120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An06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68275"/>
            <a:ext cx="12954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1066800"/>
            <a:ext cx="1600200" cy="1676400"/>
            <a:chOff x="48" y="1104"/>
            <a:chExt cx="1056" cy="1152"/>
          </a:xfrm>
        </p:grpSpPr>
        <p:sp>
          <p:nvSpPr>
            <p:cNvPr id="6187" name="Homepage">
              <a:hlinkClick r:id="rId5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48" y="1104"/>
              <a:ext cx="1056" cy="1152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76 h 21600"/>
                <a:gd name="T8" fmla="*/ 1056 w 21600"/>
                <a:gd name="T9" fmla="*/ 1152 h 21600"/>
                <a:gd name="T10" fmla="*/ 528 w 21600"/>
                <a:gd name="T11" fmla="*/ 1152 h 21600"/>
                <a:gd name="T12" fmla="*/ 0 w 21600"/>
                <a:gd name="T13" fmla="*/ 57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9 h 21600"/>
                <a:gd name="T23" fmla="*/ 20823 w 21600"/>
                <a:gd name="T24" fmla="*/ 17156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3600" b="1">
                  <a:solidFill>
                    <a:srgbClr val="FF0000"/>
                  </a:solidFill>
                  <a:cs typeface="Times New Roman" pitchFamily="18" charset="0"/>
                </a:rPr>
                <a:t>10</a:t>
              </a:r>
            </a:p>
          </p:txBody>
        </p:sp>
        <p:sp>
          <p:nvSpPr>
            <p:cNvPr id="6188" name="Oval 7"/>
            <p:cNvSpPr>
              <a:spLocks noChangeArrowheads="1"/>
            </p:cNvSpPr>
            <p:nvPr/>
          </p:nvSpPr>
          <p:spPr bwMode="auto">
            <a:xfrm>
              <a:off x="458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000" b="1">
                <a:solidFill>
                  <a:srgbClr val="0000CC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52563" y="3429000"/>
            <a:ext cx="1519237" cy="1828800"/>
            <a:chOff x="1195" y="1104"/>
            <a:chExt cx="1013" cy="1152"/>
          </a:xfrm>
        </p:grpSpPr>
        <p:sp>
          <p:nvSpPr>
            <p:cNvPr id="6184" name="Homepage">
              <a:hlinkClick r:id="rId5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1200" y="1104"/>
              <a:ext cx="1008" cy="1152"/>
            </a:xfrm>
            <a:custGeom>
              <a:avLst/>
              <a:gdLst>
                <a:gd name="T0" fmla="*/ 0 w 21600"/>
                <a:gd name="T1" fmla="*/ 0 h 21600"/>
                <a:gd name="T2" fmla="*/ 504 w 21600"/>
                <a:gd name="T3" fmla="*/ 0 h 21600"/>
                <a:gd name="T4" fmla="*/ 1008 w 21600"/>
                <a:gd name="T5" fmla="*/ 0 h 21600"/>
                <a:gd name="T6" fmla="*/ 1008 w 21600"/>
                <a:gd name="T7" fmla="*/ 576 h 21600"/>
                <a:gd name="T8" fmla="*/ 1008 w 21600"/>
                <a:gd name="T9" fmla="*/ 1152 h 21600"/>
                <a:gd name="T10" fmla="*/ 504 w 21600"/>
                <a:gd name="T11" fmla="*/ 1152 h 21600"/>
                <a:gd name="T12" fmla="*/ 0 w 21600"/>
                <a:gd name="T13" fmla="*/ 57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7 w 21600"/>
                <a:gd name="T22" fmla="*/ 12169 h 21600"/>
                <a:gd name="T23" fmla="*/ 20807 w 21600"/>
                <a:gd name="T24" fmla="*/ 17156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/>
              <a:r>
                <a:rPr lang="en-US">
                  <a:cs typeface="Times New Roman" pitchFamily="18" charset="0"/>
                </a:rPr>
                <a:t> </a:t>
              </a:r>
              <a:r>
                <a:rPr lang="en-US" sz="3600" b="1">
                  <a:solidFill>
                    <a:srgbClr val="FF0000"/>
                  </a:solidFill>
                  <a:cs typeface="Times New Roman" pitchFamily="18" charset="0"/>
                </a:rPr>
                <a:t>14</a:t>
              </a:r>
            </a:p>
          </p:txBody>
        </p:sp>
        <p:sp>
          <p:nvSpPr>
            <p:cNvPr id="6185" name="Text Box 10"/>
            <p:cNvSpPr txBox="1">
              <a:spLocks noChangeArrowheads="1"/>
            </p:cNvSpPr>
            <p:nvPr/>
          </p:nvSpPr>
          <p:spPr bwMode="auto">
            <a:xfrm>
              <a:off x="1195" y="1656"/>
              <a:ext cx="1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3600" b="1">
                <a:solidFill>
                  <a:srgbClr val="003300"/>
                </a:solidFill>
                <a:cs typeface="Times New Roman" pitchFamily="18" charset="0"/>
              </a:endParaRPr>
            </a:p>
          </p:txBody>
        </p:sp>
        <p:sp>
          <p:nvSpPr>
            <p:cNvPr id="6186" name="Oval 11"/>
            <p:cNvSpPr>
              <a:spLocks noChangeArrowheads="1"/>
            </p:cNvSpPr>
            <p:nvPr/>
          </p:nvSpPr>
          <p:spPr bwMode="auto">
            <a:xfrm>
              <a:off x="1584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114800" y="1066800"/>
            <a:ext cx="1524000" cy="1828800"/>
            <a:chOff x="2304" y="1104"/>
            <a:chExt cx="1056" cy="1182"/>
          </a:xfrm>
        </p:grpSpPr>
        <p:grpSp>
          <p:nvGrpSpPr>
            <p:cNvPr id="6180" name="Group 13"/>
            <p:cNvGrpSpPr>
              <a:grpSpLocks/>
            </p:cNvGrpSpPr>
            <p:nvPr/>
          </p:nvGrpSpPr>
          <p:grpSpPr bwMode="auto">
            <a:xfrm>
              <a:off x="2304" y="1104"/>
              <a:ext cx="1056" cy="1182"/>
              <a:chOff x="2304" y="1104"/>
              <a:chExt cx="1056" cy="1182"/>
            </a:xfrm>
          </p:grpSpPr>
          <p:sp>
            <p:nvSpPr>
              <p:cNvPr id="6182" name="Homepage">
                <a:hlinkClick r:id="rId5" action="ppaction://hlinksldjump"/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2304" y="1104"/>
                <a:ext cx="1056" cy="1182"/>
              </a:xfrm>
              <a:custGeom>
                <a:avLst/>
                <a:gdLst>
                  <a:gd name="T0" fmla="*/ 0 w 21600"/>
                  <a:gd name="T1" fmla="*/ 0 h 21600"/>
                  <a:gd name="T2" fmla="*/ 528 w 21600"/>
                  <a:gd name="T3" fmla="*/ 0 h 21600"/>
                  <a:gd name="T4" fmla="*/ 1056 w 21600"/>
                  <a:gd name="T5" fmla="*/ 0 h 21600"/>
                  <a:gd name="T6" fmla="*/ 1056 w 21600"/>
                  <a:gd name="T7" fmla="*/ 591 h 21600"/>
                  <a:gd name="T8" fmla="*/ 1056 w 21600"/>
                  <a:gd name="T9" fmla="*/ 1182 h 21600"/>
                  <a:gd name="T10" fmla="*/ 528 w 21600"/>
                  <a:gd name="T11" fmla="*/ 1182 h 21600"/>
                  <a:gd name="T12" fmla="*/ 0 w 21600"/>
                  <a:gd name="T13" fmla="*/ 591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1002 w 21600"/>
                  <a:gd name="T22" fmla="*/ 12171 h 21600"/>
                  <a:gd name="T23" fmla="*/ 20823 w 21600"/>
                  <a:gd name="T24" fmla="*/ 17141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600" h="21600" extrusionOk="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 extrusionOk="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 extrusionOk="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 extrusionOk="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eaLnBrk="0" hangingPunct="0"/>
                <a:r>
                  <a:rPr lang="en-US">
                    <a:solidFill>
                      <a:srgbClr val="003300"/>
                    </a:solidFill>
                    <a:cs typeface="Times New Roman" pitchFamily="18" charset="0"/>
                  </a:rPr>
                  <a:t> </a:t>
                </a:r>
                <a:r>
                  <a:rPr lang="en-US" sz="3600" b="1">
                    <a:solidFill>
                      <a:srgbClr val="FF0000"/>
                    </a:solidFill>
                    <a:cs typeface="Times New Roman" pitchFamily="18" charset="0"/>
                  </a:rPr>
                  <a:t>13</a:t>
                </a:r>
              </a:p>
            </p:txBody>
          </p:sp>
          <p:sp>
            <p:nvSpPr>
              <p:cNvPr id="6183" name="Text Box 15"/>
              <p:cNvSpPr txBox="1">
                <a:spLocks noChangeArrowheads="1"/>
              </p:cNvSpPr>
              <p:nvPr/>
            </p:nvSpPr>
            <p:spPr bwMode="auto">
              <a:xfrm>
                <a:off x="2490" y="1688"/>
                <a:ext cx="128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sz="3600" b="1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6181" name="Oval 16"/>
            <p:cNvSpPr>
              <a:spLocks noChangeArrowheads="1"/>
            </p:cNvSpPr>
            <p:nvPr/>
          </p:nvSpPr>
          <p:spPr bwMode="auto">
            <a:xfrm>
              <a:off x="2710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114800" y="3581400"/>
            <a:ext cx="1752600" cy="1676400"/>
            <a:chOff x="3456" y="1104"/>
            <a:chExt cx="1056" cy="1200"/>
          </a:xfrm>
        </p:grpSpPr>
        <p:sp>
          <p:nvSpPr>
            <p:cNvPr id="6177" name="Homepage">
              <a:hlinkClick r:id="rId5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3456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US">
                  <a:cs typeface="Times New Roman" pitchFamily="18" charset="0"/>
                </a:rPr>
                <a:t>       </a:t>
              </a:r>
              <a:r>
                <a:rPr lang="en-US" sz="3600" b="1">
                  <a:solidFill>
                    <a:srgbClr val="FF0000"/>
                  </a:solidFill>
                  <a:cs typeface="Times New Roman" pitchFamily="18" charset="0"/>
                </a:rPr>
                <a:t>12</a:t>
              </a:r>
            </a:p>
          </p:txBody>
        </p:sp>
        <p:sp>
          <p:nvSpPr>
            <p:cNvPr id="6178" name="Text Box 19"/>
            <p:cNvSpPr txBox="1">
              <a:spLocks noChangeArrowheads="1"/>
            </p:cNvSpPr>
            <p:nvPr/>
          </p:nvSpPr>
          <p:spPr bwMode="auto">
            <a:xfrm>
              <a:off x="3503" y="1824"/>
              <a:ext cx="91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>
                <a:solidFill>
                  <a:schemeClr val="tx2"/>
                </a:solidFill>
                <a:cs typeface="Times New Roman" pitchFamily="18" charset="0"/>
              </a:endParaRPr>
            </a:p>
          </p:txBody>
        </p:sp>
        <p:sp>
          <p:nvSpPr>
            <p:cNvPr id="6179" name="Oval 20"/>
            <p:cNvSpPr>
              <a:spLocks noChangeArrowheads="1"/>
            </p:cNvSpPr>
            <p:nvPr/>
          </p:nvSpPr>
          <p:spPr bwMode="auto">
            <a:xfrm>
              <a:off x="3875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315200" y="1905000"/>
            <a:ext cx="1447800" cy="1716088"/>
            <a:chOff x="4608" y="1104"/>
            <a:chExt cx="1056" cy="1200"/>
          </a:xfrm>
        </p:grpSpPr>
        <p:sp>
          <p:nvSpPr>
            <p:cNvPr id="6174" name="Homepage">
              <a:hlinkClick r:id="rId5" action="ppaction://hlinksldjump"/>
            </p:cNvPr>
            <p:cNvSpPr>
              <a:spLocks noEditPoints="1" noChangeArrowheads="1"/>
            </p:cNvSpPr>
            <p:nvPr/>
          </p:nvSpPr>
          <p:spPr bwMode="auto">
            <a:xfrm>
              <a:off x="4608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>
                <a:cs typeface="Times New Roman" pitchFamily="18" charset="0"/>
              </a:endParaRPr>
            </a:p>
          </p:txBody>
        </p:sp>
        <p:sp>
          <p:nvSpPr>
            <p:cNvPr id="6175" name="Text Box 23"/>
            <p:cNvSpPr txBox="1">
              <a:spLocks noChangeArrowheads="1"/>
            </p:cNvSpPr>
            <p:nvPr/>
          </p:nvSpPr>
          <p:spPr bwMode="auto">
            <a:xfrm>
              <a:off x="4704" y="1851"/>
              <a:ext cx="913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  <a:cs typeface="Times New Roman" pitchFamily="18" charset="0"/>
                </a:rPr>
                <a:t>   15</a:t>
              </a:r>
            </a:p>
          </p:txBody>
        </p:sp>
        <p:sp>
          <p:nvSpPr>
            <p:cNvPr id="6176" name="Oval 24"/>
            <p:cNvSpPr>
              <a:spLocks noChangeArrowheads="1"/>
            </p:cNvSpPr>
            <p:nvPr/>
          </p:nvSpPr>
          <p:spPr bwMode="auto">
            <a:xfrm>
              <a:off x="5027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2133600" y="5524500"/>
            <a:ext cx="1524000" cy="1028700"/>
            <a:chOff x="1392" y="3432"/>
            <a:chExt cx="1083" cy="888"/>
          </a:xfrm>
        </p:grpSpPr>
        <p:pic>
          <p:nvPicPr>
            <p:cNvPr id="6172" name="Picture 26" descr="Elephant-01-jun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92" y="3432"/>
              <a:ext cx="1083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3" name="Text Box 27"/>
            <p:cNvSpPr txBox="1">
              <a:spLocks noChangeArrowheads="1"/>
            </p:cNvSpPr>
            <p:nvPr/>
          </p:nvSpPr>
          <p:spPr bwMode="auto">
            <a:xfrm>
              <a:off x="1632" y="3601"/>
              <a:ext cx="672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cs typeface="Times New Roman" pitchFamily="18" charset="0"/>
                </a:rPr>
                <a:t>6+4=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886200" y="5281613"/>
            <a:ext cx="2133600" cy="1576387"/>
            <a:chOff x="2544" y="3264"/>
            <a:chExt cx="1344" cy="993"/>
          </a:xfrm>
        </p:grpSpPr>
        <p:pic>
          <p:nvPicPr>
            <p:cNvPr id="6170" name="Picture 29" descr="Chim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1" name="Text Box 30"/>
            <p:cNvSpPr txBox="1">
              <a:spLocks noChangeArrowheads="1"/>
            </p:cNvSpPr>
            <p:nvPr/>
          </p:nvSpPr>
          <p:spPr bwMode="auto">
            <a:xfrm>
              <a:off x="2832" y="38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cs typeface="Times New Roman" pitchFamily="18" charset="0"/>
                </a:rPr>
                <a:t>6+6=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0" y="5257800"/>
            <a:ext cx="2038350" cy="1600200"/>
            <a:chOff x="-36" y="3312"/>
            <a:chExt cx="1428" cy="1008"/>
          </a:xfrm>
        </p:grpSpPr>
        <p:pic>
          <p:nvPicPr>
            <p:cNvPr id="6168" name="Picture 32" descr="Bao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9" name="Text Box 33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FF00"/>
                  </a:solidFill>
                  <a:cs typeface="Times New Roman" pitchFamily="18" charset="0"/>
                </a:rPr>
                <a:t>6+7=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5562600" y="5613400"/>
            <a:ext cx="2052638" cy="1244600"/>
            <a:chOff x="3408" y="3536"/>
            <a:chExt cx="1293" cy="784"/>
          </a:xfrm>
        </p:grpSpPr>
        <p:pic>
          <p:nvPicPr>
            <p:cNvPr id="6166" name="Picture 35" descr="Dog-09-jun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7" name="Text Box 36"/>
            <p:cNvSpPr txBox="1">
              <a:spLocks noChangeArrowheads="1"/>
            </p:cNvSpPr>
            <p:nvPr/>
          </p:nvSpPr>
          <p:spPr bwMode="auto">
            <a:xfrm>
              <a:off x="3792" y="379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accent1"/>
                  </a:solidFill>
                  <a:cs typeface="Times New Roman" pitchFamily="18" charset="0"/>
                </a:rPr>
                <a:t>6+9=</a:t>
              </a: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7848600" y="5105400"/>
            <a:ext cx="1295400" cy="1758950"/>
            <a:chOff x="4800" y="2928"/>
            <a:chExt cx="915" cy="1367"/>
          </a:xfrm>
        </p:grpSpPr>
        <p:pic>
          <p:nvPicPr>
            <p:cNvPr id="6164" name="Picture 38" descr="ANIMALS1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5" name="Text Box 39"/>
            <p:cNvSpPr txBox="1">
              <a:spLocks noChangeArrowheads="1"/>
            </p:cNvSpPr>
            <p:nvPr/>
          </p:nvSpPr>
          <p:spPr bwMode="auto">
            <a:xfrm>
              <a:off x="4992" y="3936"/>
              <a:ext cx="67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66FFFF"/>
                  </a:solidFill>
                  <a:cs typeface="Times New Roman" pitchFamily="18" charset="0"/>
                </a:rPr>
                <a:t>6+8=</a:t>
              </a:r>
            </a:p>
          </p:txBody>
        </p:sp>
      </p:grpSp>
      <p:pic>
        <p:nvPicPr>
          <p:cNvPr id="37928" name="Picture 40" descr="1495_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9" name="Picture 41" descr="1495_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0" name="Picture 42" descr="1495_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1" name="Picture 43" descr="1495_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2" name="Picture 44" descr="1495_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19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5798E-6 L -0.20833 -0.535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6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1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024 L -0.82917 -0.27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-13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8021 -0.5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5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06667 -0.240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12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7.40741E-7 L 0.07569 -0.431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2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2819400"/>
            <a:ext cx="2514600" cy="265588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9900CC"/>
              </a:solidFill>
              <a:cs typeface="Times New Roman" pitchFamily="18" charset="0"/>
            </a:endParaRPr>
          </a:p>
        </p:txBody>
      </p:sp>
      <p:pic>
        <p:nvPicPr>
          <p:cNvPr id="7171" name="Picture 7" descr="1 q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45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8" descr="bo q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46346">
            <a:off x="1066800" y="3429000"/>
            <a:ext cx="35718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1385888" y="0"/>
            <a:ext cx="10590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3200" b="1" u="sng">
                <a:solidFill>
                  <a:srgbClr val="0000FF"/>
                </a:solidFill>
                <a:cs typeface="Times New Roman" pitchFamily="18" charset="0"/>
              </a:rPr>
              <a:t>Toán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cs typeface="Times New Roman" pitchFamily="18" charset="0"/>
              </a:rPr>
            </a:br>
            <a:endParaRPr 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2819400" y="914400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cộng với một số 6 + 5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4572000" y="234791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4576763" y="299561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5</a:t>
            </a:r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4271963" y="36052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4152900" y="26543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+</a:t>
            </a:r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4576763" y="368141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4300538" y="36877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3200400" y="4419600"/>
            <a:ext cx="2957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  +  5   = </a:t>
            </a:r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276600" y="5029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5  +  6   =         </a:t>
            </a:r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5200650" y="498633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11                                                                                       </a:t>
            </a:r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5181600" y="4373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11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6246813" y="23622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+ 5 =</a:t>
            </a:r>
          </a:p>
        </p:txBody>
      </p:sp>
      <p:sp>
        <p:nvSpPr>
          <p:cNvPr id="7186" name="Text Box 23"/>
          <p:cNvSpPr txBox="1">
            <a:spLocks noChangeArrowheads="1"/>
          </p:cNvSpPr>
          <p:nvPr/>
        </p:nvSpPr>
        <p:spPr bwMode="auto">
          <a:xfrm>
            <a:off x="7466013" y="2286000"/>
            <a:ext cx="992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11</a:t>
            </a:r>
          </a:p>
        </p:txBody>
      </p:sp>
      <p:sp>
        <p:nvSpPr>
          <p:cNvPr id="7187" name="Text Box 24"/>
          <p:cNvSpPr txBox="1">
            <a:spLocks noChangeArrowheads="1"/>
          </p:cNvSpPr>
          <p:nvPr/>
        </p:nvSpPr>
        <p:spPr bwMode="auto">
          <a:xfrm>
            <a:off x="6246813" y="29718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+ 6 =</a:t>
            </a:r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7313613" y="2971800"/>
            <a:ext cx="1055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12 </a:t>
            </a: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6246813" y="3657600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+ 7 =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7313613" y="3581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13</a:t>
            </a:r>
          </a:p>
        </p:txBody>
      </p:sp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6246813" y="4297363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+ 8 =</a:t>
            </a:r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7313613" y="4289425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14</a:t>
            </a:r>
          </a:p>
        </p:txBody>
      </p:sp>
      <p:sp>
        <p:nvSpPr>
          <p:cNvPr id="7193" name="Text Box 30"/>
          <p:cNvSpPr txBox="1">
            <a:spLocks noChangeArrowheads="1"/>
          </p:cNvSpPr>
          <p:nvPr/>
        </p:nvSpPr>
        <p:spPr bwMode="auto">
          <a:xfrm>
            <a:off x="6246813" y="4983163"/>
            <a:ext cx="1370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80"/>
                </a:solidFill>
                <a:cs typeface="Times New Roman" pitchFamily="18" charset="0"/>
              </a:rPr>
              <a:t>6 + 9 =</a:t>
            </a:r>
          </a:p>
        </p:txBody>
      </p:sp>
      <p:sp>
        <p:nvSpPr>
          <p:cNvPr id="7194" name="Text Box 31"/>
          <p:cNvSpPr txBox="1">
            <a:spLocks noChangeArrowheads="1"/>
          </p:cNvSpPr>
          <p:nvPr/>
        </p:nvSpPr>
        <p:spPr bwMode="auto">
          <a:xfrm>
            <a:off x="7313613" y="4953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   15</a:t>
            </a:r>
          </a:p>
        </p:txBody>
      </p:sp>
      <p:sp>
        <p:nvSpPr>
          <p:cNvPr id="7195" name="Text Box 38"/>
          <p:cNvSpPr txBox="1">
            <a:spLocks noChangeArrowheads="1"/>
          </p:cNvSpPr>
          <p:nvPr/>
        </p:nvSpPr>
        <p:spPr bwMode="auto">
          <a:xfrm>
            <a:off x="228600" y="21336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6  +  5 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257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58</cp:revision>
  <dcterms:created xsi:type="dcterms:W3CDTF">2010-09-11T16:01:35Z</dcterms:created>
  <dcterms:modified xsi:type="dcterms:W3CDTF">2020-10-22T01:33:24Z</dcterms:modified>
</cp:coreProperties>
</file>